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notesMasterIdLst>
    <p:notesMasterId r:id="rId3"/>
  </p:notesMasterIdLst>
  <p:sldIdLst>
    <p:sldId id="271" r:id="rId2"/>
  </p:sldIdLst>
  <p:sldSz cx="7556500" cy="10693400"/>
  <p:notesSz cx="6808788" cy="9940925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02CE"/>
    <a:srgbClr val="FF6600"/>
    <a:srgbClr val="FC6C0A"/>
    <a:srgbClr val="F57B17"/>
    <a:srgbClr val="B45608"/>
    <a:srgbClr val="C96009"/>
    <a:srgbClr val="0202A2"/>
    <a:srgbClr val="B05408"/>
    <a:srgbClr val="BF5B09"/>
    <a:srgbClr val="C75F0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397" autoAdjust="0"/>
    <p:restoredTop sz="94660"/>
  </p:normalViewPr>
  <p:slideViewPr>
    <p:cSldViewPr>
      <p:cViewPr varScale="1">
        <p:scale>
          <a:sx n="78" d="100"/>
          <a:sy n="78" d="100"/>
        </p:scale>
        <p:origin x="-3186" y="-102"/>
      </p:cViewPr>
      <p:guideLst>
        <p:guide orient="horz" pos="536"/>
        <p:guide pos="3196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952" cy="497342"/>
          </a:xfrm>
          <a:prstGeom prst="rect">
            <a:avLst/>
          </a:prstGeom>
        </p:spPr>
        <p:txBody>
          <a:bodyPr vert="horz" lIns="83914" tIns="41957" rIns="83914" bIns="41957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406" y="0"/>
            <a:ext cx="2950952" cy="497342"/>
          </a:xfrm>
          <a:prstGeom prst="rect">
            <a:avLst/>
          </a:prstGeom>
        </p:spPr>
        <p:txBody>
          <a:bodyPr vert="horz" lIns="83914" tIns="41957" rIns="83914" bIns="41957" rtlCol="0"/>
          <a:lstStyle>
            <a:lvl1pPr algn="r">
              <a:defRPr sz="1100"/>
            </a:lvl1pPr>
          </a:lstStyle>
          <a:p>
            <a:fld id="{41EFD538-DA4A-49AD-8CCD-5886FA80B349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4538"/>
            <a:ext cx="2633662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914" tIns="41957" rIns="83914" bIns="4195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22530"/>
            <a:ext cx="5447030" cy="4473122"/>
          </a:xfrm>
          <a:prstGeom prst="rect">
            <a:avLst/>
          </a:prstGeom>
        </p:spPr>
        <p:txBody>
          <a:bodyPr vert="horz" lIns="83914" tIns="41957" rIns="83914" bIns="4195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08"/>
            <a:ext cx="2950952" cy="497342"/>
          </a:xfrm>
          <a:prstGeom prst="rect">
            <a:avLst/>
          </a:prstGeom>
        </p:spPr>
        <p:txBody>
          <a:bodyPr vert="horz" lIns="83914" tIns="41957" rIns="83914" bIns="41957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406" y="9442108"/>
            <a:ext cx="2950952" cy="497342"/>
          </a:xfrm>
          <a:prstGeom prst="rect">
            <a:avLst/>
          </a:prstGeom>
        </p:spPr>
        <p:txBody>
          <a:bodyPr vert="horz" lIns="83914" tIns="41957" rIns="83914" bIns="41957" rtlCol="0" anchor="b"/>
          <a:lstStyle>
            <a:lvl1pPr algn="r">
              <a:defRPr sz="1100"/>
            </a:lvl1pPr>
          </a:lstStyle>
          <a:p>
            <a:fld id="{042A6255-4FB8-472F-830C-B9A403B131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79589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6738" y="3321887"/>
            <a:ext cx="6423025" cy="22921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3475" y="6059593"/>
            <a:ext cx="528955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73666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578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527341" y="668338"/>
            <a:ext cx="1405036" cy="142256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12230" y="668338"/>
            <a:ext cx="4089169" cy="142256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4509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26652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6911" y="6871500"/>
            <a:ext cx="6423025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6911" y="4532320"/>
            <a:ext cx="6423025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0012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12232" y="3891210"/>
            <a:ext cx="2747103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185276" y="3891210"/>
            <a:ext cx="2747103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641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7825" y="2393639"/>
            <a:ext cx="3338766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7825" y="3391194"/>
            <a:ext cx="3338766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38597" y="2393639"/>
            <a:ext cx="3340078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38597" y="3391194"/>
            <a:ext cx="3340078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4945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8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4454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26" y="425756"/>
            <a:ext cx="2486036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4383" y="425758"/>
            <a:ext cx="422429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7826" y="2237696"/>
            <a:ext cx="2486036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95205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1127" y="7485380"/>
            <a:ext cx="4533900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1127" y="8369071"/>
            <a:ext cx="4533900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9805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7825" y="2495127"/>
            <a:ext cx="680085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7825" y="9911200"/>
            <a:ext cx="176318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1804" y="9911200"/>
            <a:ext cx="2392892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415493" y="9911200"/>
            <a:ext cx="176318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5805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10.png"/><Relationship Id="rId3" Type="http://schemas.microsoft.com/office/2007/relationships/hdphoto" Target="../media/hdphoto1.wdp"/><Relationship Id="rId7" Type="http://schemas.openxmlformats.org/officeDocument/2006/relationships/image" Target="../media/image5.gif"/><Relationship Id="rId12" Type="http://schemas.openxmlformats.org/officeDocument/2006/relationships/image" Target="../media/image9.gif"/><Relationship Id="rId2" Type="http://schemas.openxmlformats.org/officeDocument/2006/relationships/image" Target="../media/image1.png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microsoft.com/office/2007/relationships/hdphoto" Target="../media/hdphoto2.wdp"/><Relationship Id="rId5" Type="http://schemas.openxmlformats.org/officeDocument/2006/relationships/image" Target="../media/image3.gif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openxmlformats.org/officeDocument/2006/relationships/image" Target="../media/image2.gif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/>
          <p:cNvSpPr/>
          <p:nvPr/>
        </p:nvSpPr>
        <p:spPr>
          <a:xfrm>
            <a:off x="0" y="8685774"/>
            <a:ext cx="7556500" cy="20076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" name="object 41"/>
          <p:cNvPicPr/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11437" y1="43478" x2="11437" y2="43478"/>
                        <a14:foregroundMark x1="2937" y1="17391" x2="21020" y2="73913"/>
                        <a14:foregroundMark x1="28284" y1="13043" x2="48532" y2="86957"/>
                        <a14:foregroundMark x1="1700" y1="41304" x2="1700" y2="41304"/>
                        <a14:foregroundMark x1="56723" y1="41304" x2="74961" y2="60870"/>
                        <a14:foregroundMark x1="80216" y1="32609" x2="97682" y2="47826"/>
                        <a14:backgroundMark x1="25193" y1="17391" x2="25193" y2="17391"/>
                        <a14:backgroundMark x1="52705" y1="43478" x2="52705" y2="43478"/>
                        <a14:backgroundMark x1="77589" y1="47826" x2="77589" y2="47826"/>
                        <a14:backgroundMark x1="86708" y1="95652" x2="86708" y2="95652"/>
                        <a14:backgroundMark x1="88717" y1="95652" x2="88717" y2="95652"/>
                        <a14:backgroundMark x1="91499" y1="95652" x2="91499" y2="95652"/>
                        <a14:backgroundMark x1="94436" y1="95652" x2="94436" y2="95652"/>
                        <a14:backgroundMark x1="96600" y1="95652" x2="96600" y2="95652"/>
                        <a14:backgroundMark x1="98918" y1="95652" x2="98918" y2="9565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7537" y="10207762"/>
            <a:ext cx="3147066" cy="244338"/>
          </a:xfrm>
          <a:prstGeom prst="rect">
            <a:avLst/>
          </a:prstGeom>
        </p:spPr>
      </p:pic>
      <p:sp>
        <p:nvSpPr>
          <p:cNvPr id="45" name="Скругленный прямоугольник 44"/>
          <p:cNvSpPr/>
          <p:nvPr/>
        </p:nvSpPr>
        <p:spPr>
          <a:xfrm>
            <a:off x="2126026" y="2757486"/>
            <a:ext cx="1168400" cy="585787"/>
          </a:xfrm>
          <a:prstGeom prst="roundRect">
            <a:avLst>
              <a:gd name="adj" fmla="val 19152"/>
            </a:avLst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lIns="95786" tIns="47893" rIns="95786" bIns="47893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Golos Text" pitchFamily="34" charset="0"/>
              <a:ea typeface="Golos Text" pitchFamily="34" charset="0"/>
              <a:cs typeface="+mn-cs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139266" y="1779834"/>
            <a:ext cx="3932699" cy="1128466"/>
          </a:xfrm>
          <a:prstGeom prst="rect">
            <a:avLst/>
          </a:prstGeom>
        </p:spPr>
        <p:txBody>
          <a:bodyPr wrap="square" lIns="20272" tIns="10136" rIns="20272" bIns="10136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0066B3"/>
                </a:solidFill>
                <a:latin typeface="Golos Text" pitchFamily="34" charset="0"/>
                <a:ea typeface="Golos Text" pitchFamily="34" charset="0"/>
                <a:cs typeface="Calibri"/>
              </a:rPr>
              <a:t>ПРЕДСТАВЬТЕ </a:t>
            </a:r>
            <a:r>
              <a:rPr lang="en-US" sz="3600" b="1" dirty="0">
                <a:solidFill>
                  <a:srgbClr val="0066B3"/>
                </a:solidFill>
                <a:latin typeface="Golos Text" pitchFamily="34" charset="0"/>
                <a:ea typeface="Golos Text" pitchFamily="34" charset="0"/>
                <a:cs typeface="Calibri"/>
              </a:rPr>
              <a:t/>
            </a:r>
            <a:br>
              <a:rPr lang="en-US" sz="3600" b="1" dirty="0">
                <a:solidFill>
                  <a:srgbClr val="0066B3"/>
                </a:solidFill>
                <a:latin typeface="Golos Text" pitchFamily="34" charset="0"/>
                <a:ea typeface="Golos Text" pitchFamily="34" charset="0"/>
                <a:cs typeface="Calibri"/>
              </a:rPr>
            </a:br>
            <a:r>
              <a:rPr lang="ru-RU" sz="3600" b="1" dirty="0">
                <a:solidFill>
                  <a:srgbClr val="0066B3"/>
                </a:solidFill>
                <a:latin typeface="Golos Text" pitchFamily="34" charset="0"/>
                <a:ea typeface="Golos Text" pitchFamily="34" charset="0"/>
                <a:cs typeface="Calibri"/>
              </a:rPr>
              <a:t>ДЕКЛАРАЦИЮ</a:t>
            </a:r>
          </a:p>
        </p:txBody>
      </p:sp>
      <p:sp>
        <p:nvSpPr>
          <p:cNvPr id="50" name="TextBox 5"/>
          <p:cNvSpPr txBox="1">
            <a:spLocks noChangeArrowheads="1"/>
          </p:cNvSpPr>
          <p:nvPr/>
        </p:nvSpPr>
        <p:spPr bwMode="auto">
          <a:xfrm>
            <a:off x="273050" y="1460500"/>
            <a:ext cx="215900" cy="1789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77" tIns="47889" rIns="95777" bIns="47889"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00488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00488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00488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00488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uLnTx/>
                <a:uFillTx/>
                <a:latin typeface="Golos Text" pitchFamily="34" charset="0"/>
                <a:ea typeface="Golos Text" pitchFamily="34" charset="0"/>
                <a:cs typeface="Golos Text" pitchFamily="34" charset="-52"/>
              </a:rPr>
              <a:t>3</a:t>
            </a:r>
            <a:endParaRPr kumimoji="0" lang="ru-RU" sz="11000" b="1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uLnTx/>
              <a:uFillTx/>
              <a:latin typeface="Golos Text" pitchFamily="34" charset="0"/>
              <a:ea typeface="Golos Text" pitchFamily="34" charset="0"/>
              <a:cs typeface="Golos Text" pitchFamily="34" charset="-52"/>
            </a:endParaRPr>
          </a:p>
        </p:txBody>
      </p:sp>
      <p:sp>
        <p:nvSpPr>
          <p:cNvPr id="51" name="TextBox 5"/>
          <p:cNvSpPr txBox="1">
            <a:spLocks noChangeArrowheads="1"/>
          </p:cNvSpPr>
          <p:nvPr/>
        </p:nvSpPr>
        <p:spPr bwMode="auto">
          <a:xfrm>
            <a:off x="1035050" y="1460500"/>
            <a:ext cx="215900" cy="1789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77" tIns="47889" rIns="95777" bIns="47889"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00488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00488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00488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004888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uLnTx/>
                <a:uFillTx/>
                <a:latin typeface="Golos Text" pitchFamily="34" charset="0"/>
                <a:ea typeface="Golos Text" pitchFamily="34" charset="0"/>
                <a:cs typeface="Golos Text" pitchFamily="34" charset="-52"/>
              </a:rPr>
              <a:t>0</a:t>
            </a:r>
            <a:endParaRPr kumimoji="0" lang="ru-RU" sz="11000" b="1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uLnTx/>
              <a:uFillTx/>
              <a:latin typeface="Golos Text" pitchFamily="34" charset="0"/>
              <a:ea typeface="Golos Text" pitchFamily="34" charset="0"/>
              <a:cs typeface="Golos Text" pitchFamily="34" charset="-52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01650" y="1536700"/>
            <a:ext cx="1374856" cy="312165"/>
          </a:xfrm>
          <a:prstGeom prst="rect">
            <a:avLst/>
          </a:prstGeom>
        </p:spPr>
        <p:txBody>
          <a:bodyPr wrap="none" lIns="95786" tIns="47893" rIns="95786" bIns="47893">
            <a:spAutoFit/>
          </a:bodyPr>
          <a:lstStyle/>
          <a:p>
            <a:pPr>
              <a:defRPr/>
            </a:pPr>
            <a:r>
              <a:rPr lang="ru-RU" sz="1400" dirty="0">
                <a:solidFill>
                  <a:schemeClr val="accent6">
                    <a:lumMod val="75000"/>
                  </a:schemeClr>
                </a:solidFill>
                <a:latin typeface="Golos Text" pitchFamily="34" charset="0"/>
                <a:ea typeface="Golos Text" pitchFamily="34" charset="0"/>
                <a:cs typeface="Golos Text" pitchFamily="34" charset="-52"/>
              </a:rPr>
              <a:t>НЕ ПОЗДНЕЕ</a:t>
            </a:r>
            <a:endParaRPr lang="ru-RU" sz="2000" dirty="0">
              <a:solidFill>
                <a:schemeClr val="accent6">
                  <a:lumMod val="75000"/>
                </a:schemeClr>
              </a:solidFill>
              <a:latin typeface="Golos Text" pitchFamily="34" charset="0"/>
              <a:ea typeface="Golos Text" pitchFamily="34" charset="0"/>
              <a:cs typeface="Golos Text" pitchFamily="34" charset="-52"/>
            </a:endParaRPr>
          </a:p>
        </p:txBody>
      </p:sp>
      <p:sp>
        <p:nvSpPr>
          <p:cNvPr id="53" name="TextBox 5"/>
          <p:cNvSpPr txBox="1">
            <a:spLocks noChangeArrowheads="1"/>
          </p:cNvSpPr>
          <p:nvPr/>
        </p:nvSpPr>
        <p:spPr bwMode="auto">
          <a:xfrm>
            <a:off x="336230" y="2975655"/>
            <a:ext cx="1918020" cy="496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777" tIns="47889" rIns="95777" bIns="4788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0" cap="none" spc="30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uLnTx/>
                <a:uFillTx/>
                <a:latin typeface="Golos Text" pitchFamily="34" charset="0"/>
                <a:ea typeface="Golos Text" pitchFamily="34" charset="0"/>
              </a:rPr>
              <a:t>АПРЕЛЯ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2101850" y="2918480"/>
            <a:ext cx="5214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  <a:cs typeface="Golos Text" pitchFamily="34" charset="-52"/>
              </a:rPr>
              <a:t>ПРИ ПОЛУЧЕНИИ ДОХОДА: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5664499" y="1754882"/>
            <a:ext cx="176298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sz="3200" i="0" u="none" strike="noStrike" kern="0" cap="none" spc="-360" normalizeH="0" baseline="0" noProof="0" dirty="0" smtClean="0">
                <a:ln>
                  <a:noFill/>
                </a:ln>
                <a:solidFill>
                  <a:srgbClr val="FF670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/>
              </a:rPr>
              <a:t>по форме</a:t>
            </a:r>
          </a:p>
          <a:p>
            <a:r>
              <a:rPr kumimoji="0" lang="ru-RU" sz="3200" i="0" u="none" strike="noStrike" kern="0" cap="none" spc="-360" normalizeH="0" baseline="0" noProof="0" dirty="0" smtClean="0">
                <a:ln>
                  <a:noFill/>
                </a:ln>
                <a:solidFill>
                  <a:srgbClr val="FF670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/>
              </a:rPr>
              <a:t>3-НДФЛ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797050" y="3779960"/>
            <a:ext cx="2155825" cy="1389375"/>
          </a:xfrm>
          <a:prstGeom prst="rect">
            <a:avLst/>
          </a:prstGeom>
          <a:noFill/>
        </p:spPr>
        <p:txBody>
          <a:bodyPr wrap="square" lIns="95777" tIns="47889" rIns="95777" bIns="47889">
            <a:spAutoFit/>
          </a:bodyPr>
          <a:lstStyle>
            <a:lvl1pPr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defTabSz="47466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от  продажи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 </a:t>
            </a: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недвижимого имущества, земельных участков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 </a:t>
            </a: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или транспортных средств </a:t>
            </a:r>
            <a:endParaRPr kumimoji="0" lang="ru-RU" sz="140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olos Text" pitchFamily="34" charset="0"/>
              <a:ea typeface="Golos Text" pitchFamily="34" charset="0"/>
              <a:cs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863582" y="3822700"/>
            <a:ext cx="2184934" cy="958488"/>
          </a:xfrm>
          <a:prstGeom prst="rect">
            <a:avLst/>
          </a:prstGeom>
          <a:noFill/>
        </p:spPr>
        <p:txBody>
          <a:bodyPr wrap="square" lIns="95777" tIns="47889" rIns="95777" bIns="47889">
            <a:spAutoFit/>
          </a:bodyPr>
          <a:lstStyle>
            <a:lvl1pPr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defTabSz="47466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в виде выигрыша  в лотерею в сумме,  </a:t>
            </a:r>
          </a:p>
          <a:p>
            <a:pPr marL="0" marR="0" lvl="0" indent="0" defTabSz="47466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не </a:t>
            </a: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превышающей 15000 рублей</a:t>
            </a:r>
            <a:endParaRPr kumimoji="0" lang="ru-RU" sz="140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olos Text" pitchFamily="34" charset="0"/>
              <a:ea typeface="Golos Text" pitchFamily="34" charset="0"/>
              <a:cs typeface="Calibri" pitchFamily="34" charset="0"/>
            </a:endParaRPr>
          </a:p>
        </p:txBody>
      </p:sp>
      <p:sp>
        <p:nvSpPr>
          <p:cNvPr id="58" name="TextBox 23"/>
          <p:cNvSpPr txBox="1">
            <a:spLocks noChangeArrowheads="1"/>
          </p:cNvSpPr>
          <p:nvPr/>
        </p:nvSpPr>
        <p:spPr bwMode="auto">
          <a:xfrm>
            <a:off x="1797050" y="5270500"/>
            <a:ext cx="2110141" cy="527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777" tIns="47889" rIns="95777" bIns="4788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  <a:t>от сдачи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  <a:t> </a:t>
            </a: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  <a:t>имущества</a:t>
            </a:r>
            <a:b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</a:b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  <a:t>в аренду</a:t>
            </a:r>
            <a:endParaRPr kumimoji="0" lang="ru-RU" sz="140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59" name="TextBox 25"/>
          <p:cNvSpPr txBox="1">
            <a:spLocks noChangeArrowheads="1"/>
          </p:cNvSpPr>
          <p:nvPr/>
        </p:nvSpPr>
        <p:spPr bwMode="auto">
          <a:xfrm>
            <a:off x="4863582" y="5302604"/>
            <a:ext cx="2131322" cy="958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786" tIns="47893" rIns="95786" bIns="4789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  <a:t>индивидуальными предпринимателями, нотариусами, адвокатами</a:t>
            </a:r>
            <a:endParaRPr kumimoji="0" lang="ru-RU" sz="140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797050" y="6435194"/>
            <a:ext cx="2384943" cy="2035706"/>
          </a:xfrm>
          <a:prstGeom prst="rect">
            <a:avLst/>
          </a:prstGeom>
          <a:noFill/>
        </p:spPr>
        <p:txBody>
          <a:bodyPr wrap="square" lIns="95777" tIns="47889" rIns="95777" bIns="47889">
            <a:spAutoFit/>
          </a:bodyPr>
          <a:lstStyle>
            <a:lvl1pPr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defTabSz="47466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  <a:t>в результате дарения недвижимого имущества, транспортных средств, ценных бумаг, полученных от лиц, 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  <a:t/>
            </a:r>
            <a:b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</a:b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  <a:t>не являющихся близкими </a:t>
            </a:r>
            <a:r>
              <a:rPr lang="ru-RU" sz="1400" dirty="0" smtClean="0">
                <a:solidFill>
                  <a:schemeClr val="tx2"/>
                </a:solidFill>
                <a:latin typeface="Golos Text" pitchFamily="34" charset="0"/>
                <a:ea typeface="Golos Text" pitchFamily="34" charset="0"/>
              </a:rPr>
              <a:t>родственниками</a:t>
            </a:r>
            <a:endParaRPr kumimoji="0" lang="ru-RU" sz="140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863582" y="6432456"/>
            <a:ext cx="2221253" cy="743044"/>
          </a:xfrm>
          <a:prstGeom prst="rect">
            <a:avLst/>
          </a:prstGeom>
          <a:noFill/>
        </p:spPr>
        <p:txBody>
          <a:bodyPr wrap="square" lIns="95777" tIns="47889" rIns="95777" bIns="47889">
            <a:spAutoFit/>
          </a:bodyPr>
          <a:lstStyle>
            <a:lvl1pPr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4746625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74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algn="l" defTabSz="47466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  <a:t>от источников, находящихся 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  <a:t/>
            </a:r>
            <a:b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</a:br>
            <a:r>
              <a:rPr kumimoji="0" lang="ru-RU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  <a:t>за пределами РФ</a:t>
            </a:r>
            <a:endParaRPr kumimoji="0" lang="ru-RU" sz="140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62" name="Picture 21" descr="C:\Users\iNternet_kab_209\Downloads\free-animated-icon-home-8121334 (1).gif"/>
          <p:cNvPicPr>
            <a:picLocks noChangeAspect="1" noChangeArrowheads="1" noCrop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3731533"/>
            <a:ext cx="677116" cy="779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22" descr="C:\Users\iNternet_kab_209\Downloads\free-animated-icon-car-8112946.gif"/>
          <p:cNvPicPr>
            <a:picLocks noChangeAspect="1" noChangeArrowheads="1" noCrop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697" y="3702032"/>
            <a:ext cx="759641" cy="882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5" descr="C:\Users\iNternet_kab_209\Downloads\free-animated-icon-lottery-9090869.gif"/>
          <p:cNvPicPr>
            <a:picLocks noChangeAspect="1" noChangeArrowheads="1" noCrop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523" y="3752359"/>
            <a:ext cx="77339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17" descr="C:\Users\iNternet_kab_209\Downloads\free-animated-icon-gift-11259499.gif"/>
          <p:cNvPicPr>
            <a:picLocks noChangeAspect="1" noChangeArrowheads="1" noCrop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" y="6378465"/>
            <a:ext cx="882650" cy="882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4" descr="C:\Users\iNternet_kab_209\Downloads\free-animated-icon-payment-11259504.gif"/>
          <p:cNvPicPr>
            <a:picLocks noChangeAspect="1" noChangeArrowheads="1" noCrop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523" y="5216525"/>
            <a:ext cx="690221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Скругленный прямоугольник 69"/>
          <p:cNvSpPr/>
          <p:nvPr/>
        </p:nvSpPr>
        <p:spPr>
          <a:xfrm>
            <a:off x="577850" y="8770938"/>
            <a:ext cx="1352550" cy="1319212"/>
          </a:xfrm>
          <a:prstGeom prst="roundRect">
            <a:avLst>
              <a:gd name="adj" fmla="val 8640"/>
            </a:avLst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lIns="432011" tIns="216008" rIns="432011" bIns="216008" anchor="ctr"/>
          <a:lstStyle/>
          <a:p>
            <a:pPr marL="0" marR="0" lvl="0" indent="0" algn="ctr" defTabSz="8551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Golos Text" pitchFamily="34" charset="0"/>
              <a:ea typeface="Golos Text" pitchFamily="34" charset="0"/>
              <a:cs typeface="+mn-cs"/>
            </a:endParaRPr>
          </a:p>
        </p:txBody>
      </p:sp>
      <p:sp>
        <p:nvSpPr>
          <p:cNvPr id="71" name="TextBox 31"/>
          <p:cNvSpPr txBox="1">
            <a:spLocks noChangeArrowheads="1"/>
          </p:cNvSpPr>
          <p:nvPr/>
        </p:nvSpPr>
        <p:spPr bwMode="auto">
          <a:xfrm>
            <a:off x="1949450" y="8928100"/>
            <a:ext cx="2003425" cy="712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77" tIns="47889" rIns="95777" bIns="4788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СЕРВИС ФНС РОССИИ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«ЛИЧНЫЙ КАБИНЕТ НАЛОГОПЛАТЕЛЬЩИКА ДЛЯ ФИЗИЧЕСКИХ ЛИЦ»</a:t>
            </a:r>
          </a:p>
        </p:txBody>
      </p:sp>
      <p:sp>
        <p:nvSpPr>
          <p:cNvPr id="72" name="TextBox 31"/>
          <p:cNvSpPr txBox="1">
            <a:spLocks noChangeArrowheads="1"/>
          </p:cNvSpPr>
          <p:nvPr/>
        </p:nvSpPr>
        <p:spPr bwMode="auto">
          <a:xfrm>
            <a:off x="1949450" y="9690100"/>
            <a:ext cx="1674812" cy="249238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77" tIns="47889" rIns="95777" bIns="4788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</a:rPr>
              <a:t>LKFL2.NALOG.RU/LKFL</a:t>
            </a:r>
            <a:endParaRPr kumimoji="0" lang="ru-RU" sz="10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90" name="Picture 2" descr="H:\фнс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37" y="8775700"/>
            <a:ext cx="1266825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Picture 13" descr="C:\Users\iNternet_kab_209\Downloads\free-animated-icon-lease-9696861.gif"/>
          <p:cNvPicPr>
            <a:picLocks noChangeAspect="1" noChangeArrowheads="1" noCrop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1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97" y="5131481"/>
            <a:ext cx="882651" cy="861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17" descr="C:\Users\iNternet_kab_209\Downloads\free-animated-icon-profits-9908563.gif"/>
          <p:cNvPicPr>
            <a:picLocks noChangeAspect="1" noChangeArrowheads="1" noCrop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523" y="6435194"/>
            <a:ext cx="735013" cy="863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" name="object 31"/>
          <p:cNvSpPr txBox="1"/>
          <p:nvPr/>
        </p:nvSpPr>
        <p:spPr>
          <a:xfrm>
            <a:off x="8350250" y="8262698"/>
            <a:ext cx="3264363" cy="4488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2700" marR="0" lvl="0" indent="0" algn="ctr" defTabSz="914400" eaLnBrk="1" fontAlgn="auto" latinLnBrk="0" hangingPunct="1">
              <a:lnSpc>
                <a:spcPts val="3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0" cap="none" spc="235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8</a:t>
            </a:r>
            <a:r>
              <a:rPr kumimoji="0" sz="2800" b="1" i="0" u="none" strike="noStrike" kern="0" cap="none" spc="-24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 </a:t>
            </a:r>
            <a:r>
              <a:rPr kumimoji="0" sz="2800" b="1" i="0" u="none" strike="noStrike" kern="0" cap="none" spc="175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80</a:t>
            </a:r>
            <a:r>
              <a:rPr kumimoji="0" sz="2800" b="1" i="0" u="none" strike="noStrike" kern="0" cap="none" spc="25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0</a:t>
            </a:r>
            <a:r>
              <a:rPr kumimoji="0" sz="2800" b="1" i="0" u="none" strike="noStrike" kern="0" cap="none" spc="-24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 </a:t>
            </a:r>
            <a:r>
              <a:rPr kumimoji="0" sz="2800" b="1" i="0" u="none" strike="noStrike" kern="0" cap="none" spc="55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22</a:t>
            </a:r>
            <a:r>
              <a:rPr kumimoji="0" sz="2800" b="1" i="0" u="none" strike="noStrike" kern="0" cap="none" spc="13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2</a:t>
            </a:r>
            <a:r>
              <a:rPr kumimoji="0" sz="2800" b="1" i="0" u="none" strike="noStrike" kern="0" cap="none" spc="-24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 </a:t>
            </a:r>
            <a:r>
              <a:rPr kumimoji="0" sz="2800" b="1" i="0" u="none" strike="noStrike" kern="0" cap="none" spc="55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2</a:t>
            </a:r>
            <a:r>
              <a:rPr kumimoji="0" sz="2800" b="1" i="0" u="none" strike="noStrike" kern="0" cap="none" spc="13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2</a:t>
            </a:r>
            <a:r>
              <a:rPr kumimoji="0" sz="2800" b="1" i="0" u="none" strike="noStrike" kern="0" cap="none" spc="-24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 </a:t>
            </a:r>
            <a:r>
              <a:rPr kumimoji="0" sz="2800" b="1" i="0" u="none" strike="noStrike" kern="0" cap="none" spc="55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22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olos Text" pitchFamily="34" charset="0"/>
              <a:ea typeface="Golos Text" pitchFamily="34" charset="0"/>
              <a:cs typeface="Calibri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8278242" y="9054786"/>
            <a:ext cx="3429000" cy="2333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0320" marR="0" lvl="0" indent="0" algn="ctr" defTabSz="914400" eaLnBrk="1" fontAlgn="auto" latinLnBrk="0" hangingPunct="1">
              <a:lnSpc>
                <a:spcPts val="11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Golos Text" pitchFamily="34" charset="0"/>
                <a:ea typeface="Golos Text" pitchFamily="34" charset="0"/>
                <a:cs typeface="Calibri" pitchFamily="34" charset="0"/>
              </a:rPr>
              <a:t>www.nalog.gov.ru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Golos Text" pitchFamily="34" charset="0"/>
              <a:ea typeface="Golos Text" pitchFamily="34" charset="0"/>
              <a:cs typeface="Calibri" pitchFamily="34" charset="0"/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8538890" y="8634887"/>
            <a:ext cx="2794002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320" lvl="0" algn="ctr">
              <a:lnSpc>
                <a:spcPts val="1140"/>
              </a:lnSpc>
              <a:defRPr/>
            </a:pPr>
            <a:r>
              <a:rPr lang="ru-RU" sz="1000" kern="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  <a:cs typeface="Calibri" pitchFamily="34" charset="0"/>
              </a:rPr>
              <a:t>Бесплатный многоканальный</a:t>
            </a:r>
          </a:p>
          <a:p>
            <a:pPr marL="20320" lvl="0" algn="ctr">
              <a:lnSpc>
                <a:spcPts val="1140"/>
              </a:lnSpc>
              <a:defRPr/>
            </a:pPr>
            <a:r>
              <a:rPr lang="ru-RU" sz="1000" kern="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  <a:cs typeface="Calibri" pitchFamily="34" charset="0"/>
              </a:rPr>
              <a:t>телефон контакт‑центра ФНС России</a:t>
            </a:r>
          </a:p>
        </p:txBody>
      </p:sp>
      <p:grpSp>
        <p:nvGrpSpPr>
          <p:cNvPr id="69" name="Группа 68"/>
          <p:cNvGrpSpPr/>
          <p:nvPr/>
        </p:nvGrpSpPr>
        <p:grpSpPr>
          <a:xfrm>
            <a:off x="4215335" y="9051807"/>
            <a:ext cx="3076775" cy="697398"/>
            <a:chOff x="16555584" y="483161"/>
            <a:chExt cx="3076775" cy="697398"/>
          </a:xfrm>
        </p:grpSpPr>
        <p:pic>
          <p:nvPicPr>
            <p:cNvPr id="73" name="object 35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8034314" y="904862"/>
              <a:ext cx="1536668" cy="275697"/>
            </a:xfrm>
            <a:prstGeom prst="rect">
              <a:avLst/>
            </a:prstGeom>
          </p:spPr>
        </p:pic>
        <p:sp>
          <p:nvSpPr>
            <p:cNvPr id="74" name="object 358"/>
            <p:cNvSpPr/>
            <p:nvPr/>
          </p:nvSpPr>
          <p:spPr>
            <a:xfrm>
              <a:off x="18664645" y="512165"/>
              <a:ext cx="967714" cy="264160"/>
            </a:xfrm>
            <a:custGeom>
              <a:avLst/>
              <a:gdLst/>
              <a:ahLst/>
              <a:cxnLst/>
              <a:rect l="l" t="t" r="r" b="b"/>
              <a:pathLst>
                <a:path w="967740" h="264159">
                  <a:moveTo>
                    <a:pt x="164312" y="236029"/>
                  </a:moveTo>
                  <a:lnTo>
                    <a:pt x="43243" y="236029"/>
                  </a:lnTo>
                  <a:lnTo>
                    <a:pt x="43243" y="233997"/>
                  </a:lnTo>
                  <a:lnTo>
                    <a:pt x="101739" y="171424"/>
                  </a:lnTo>
                  <a:lnTo>
                    <a:pt x="112318" y="159867"/>
                  </a:lnTo>
                  <a:lnTo>
                    <a:pt x="142595" y="122542"/>
                  </a:lnTo>
                  <a:lnTo>
                    <a:pt x="158432" y="86448"/>
                  </a:lnTo>
                  <a:lnTo>
                    <a:pt x="159727" y="72237"/>
                  </a:lnTo>
                  <a:lnTo>
                    <a:pt x="159105" y="62420"/>
                  </a:lnTo>
                  <a:lnTo>
                    <a:pt x="137731" y="21005"/>
                  </a:lnTo>
                  <a:lnTo>
                    <a:pt x="102984" y="2413"/>
                  </a:lnTo>
                  <a:lnTo>
                    <a:pt x="81394" y="0"/>
                  </a:lnTo>
                  <a:lnTo>
                    <a:pt x="70281" y="596"/>
                  </a:lnTo>
                  <a:lnTo>
                    <a:pt x="31699" y="14973"/>
                  </a:lnTo>
                  <a:lnTo>
                    <a:pt x="6959" y="45618"/>
                  </a:lnTo>
                  <a:lnTo>
                    <a:pt x="1016" y="76809"/>
                  </a:lnTo>
                  <a:lnTo>
                    <a:pt x="31026" y="76809"/>
                  </a:lnTo>
                  <a:lnTo>
                    <a:pt x="31407" y="69608"/>
                  </a:lnTo>
                  <a:lnTo>
                    <a:pt x="32524" y="62890"/>
                  </a:lnTo>
                  <a:lnTo>
                    <a:pt x="60007" y="30975"/>
                  </a:lnTo>
                  <a:lnTo>
                    <a:pt x="80378" y="27470"/>
                  </a:lnTo>
                  <a:lnTo>
                    <a:pt x="87261" y="27813"/>
                  </a:lnTo>
                  <a:lnTo>
                    <a:pt x="123609" y="48450"/>
                  </a:lnTo>
                  <a:lnTo>
                    <a:pt x="128016" y="55143"/>
                  </a:lnTo>
                  <a:lnTo>
                    <a:pt x="130225" y="63080"/>
                  </a:lnTo>
                  <a:lnTo>
                    <a:pt x="130225" y="80200"/>
                  </a:lnTo>
                  <a:lnTo>
                    <a:pt x="110896" y="118275"/>
                  </a:lnTo>
                  <a:lnTo>
                    <a:pt x="0" y="241122"/>
                  </a:lnTo>
                  <a:lnTo>
                    <a:pt x="0" y="264007"/>
                  </a:lnTo>
                  <a:lnTo>
                    <a:pt x="164312" y="264007"/>
                  </a:lnTo>
                  <a:lnTo>
                    <a:pt x="164312" y="236029"/>
                  </a:lnTo>
                  <a:close/>
                </a:path>
                <a:path w="967740" h="264159">
                  <a:moveTo>
                    <a:pt x="381139" y="236029"/>
                  </a:moveTo>
                  <a:lnTo>
                    <a:pt x="260070" y="236029"/>
                  </a:lnTo>
                  <a:lnTo>
                    <a:pt x="260070" y="233997"/>
                  </a:lnTo>
                  <a:lnTo>
                    <a:pt x="318566" y="171424"/>
                  </a:lnTo>
                  <a:lnTo>
                    <a:pt x="329145" y="159867"/>
                  </a:lnTo>
                  <a:lnTo>
                    <a:pt x="359422" y="122542"/>
                  </a:lnTo>
                  <a:lnTo>
                    <a:pt x="375259" y="86448"/>
                  </a:lnTo>
                  <a:lnTo>
                    <a:pt x="376567" y="72237"/>
                  </a:lnTo>
                  <a:lnTo>
                    <a:pt x="375932" y="62420"/>
                  </a:lnTo>
                  <a:lnTo>
                    <a:pt x="354558" y="21005"/>
                  </a:lnTo>
                  <a:lnTo>
                    <a:pt x="319811" y="2413"/>
                  </a:lnTo>
                  <a:lnTo>
                    <a:pt x="298221" y="0"/>
                  </a:lnTo>
                  <a:lnTo>
                    <a:pt x="287121" y="596"/>
                  </a:lnTo>
                  <a:lnTo>
                    <a:pt x="248526" y="14973"/>
                  </a:lnTo>
                  <a:lnTo>
                    <a:pt x="223786" y="45618"/>
                  </a:lnTo>
                  <a:lnTo>
                    <a:pt x="217843" y="76809"/>
                  </a:lnTo>
                  <a:lnTo>
                    <a:pt x="247865" y="76809"/>
                  </a:lnTo>
                  <a:lnTo>
                    <a:pt x="248234" y="69608"/>
                  </a:lnTo>
                  <a:lnTo>
                    <a:pt x="249351" y="62890"/>
                  </a:lnTo>
                  <a:lnTo>
                    <a:pt x="276847" y="30975"/>
                  </a:lnTo>
                  <a:lnTo>
                    <a:pt x="297205" y="27470"/>
                  </a:lnTo>
                  <a:lnTo>
                    <a:pt x="304088" y="27813"/>
                  </a:lnTo>
                  <a:lnTo>
                    <a:pt x="340448" y="48450"/>
                  </a:lnTo>
                  <a:lnTo>
                    <a:pt x="344855" y="55143"/>
                  </a:lnTo>
                  <a:lnTo>
                    <a:pt x="347065" y="63080"/>
                  </a:lnTo>
                  <a:lnTo>
                    <a:pt x="347065" y="80200"/>
                  </a:lnTo>
                  <a:lnTo>
                    <a:pt x="327723" y="118275"/>
                  </a:lnTo>
                  <a:lnTo>
                    <a:pt x="216827" y="241122"/>
                  </a:lnTo>
                  <a:lnTo>
                    <a:pt x="216827" y="264007"/>
                  </a:lnTo>
                  <a:lnTo>
                    <a:pt x="381139" y="264007"/>
                  </a:lnTo>
                  <a:lnTo>
                    <a:pt x="381139" y="236029"/>
                  </a:lnTo>
                  <a:close/>
                </a:path>
                <a:path w="967740" h="264159">
                  <a:moveTo>
                    <a:pt x="546087" y="119799"/>
                  </a:moveTo>
                  <a:lnTo>
                    <a:pt x="432142" y="119799"/>
                  </a:lnTo>
                  <a:lnTo>
                    <a:pt x="432142" y="147777"/>
                  </a:lnTo>
                  <a:lnTo>
                    <a:pt x="546087" y="147777"/>
                  </a:lnTo>
                  <a:lnTo>
                    <a:pt x="546087" y="119799"/>
                  </a:lnTo>
                  <a:close/>
                </a:path>
                <a:path w="967740" h="264159">
                  <a:moveTo>
                    <a:pt x="750430" y="236029"/>
                  </a:moveTo>
                  <a:lnTo>
                    <a:pt x="629361" y="236029"/>
                  </a:lnTo>
                  <a:lnTo>
                    <a:pt x="629361" y="233997"/>
                  </a:lnTo>
                  <a:lnTo>
                    <a:pt x="687870" y="171424"/>
                  </a:lnTo>
                  <a:lnTo>
                    <a:pt x="698449" y="159867"/>
                  </a:lnTo>
                  <a:lnTo>
                    <a:pt x="728726" y="122542"/>
                  </a:lnTo>
                  <a:lnTo>
                    <a:pt x="744550" y="86448"/>
                  </a:lnTo>
                  <a:lnTo>
                    <a:pt x="745858" y="72237"/>
                  </a:lnTo>
                  <a:lnTo>
                    <a:pt x="745223" y="62420"/>
                  </a:lnTo>
                  <a:lnTo>
                    <a:pt x="723861" y="21005"/>
                  </a:lnTo>
                  <a:lnTo>
                    <a:pt x="689102" y="2413"/>
                  </a:lnTo>
                  <a:lnTo>
                    <a:pt x="667512" y="0"/>
                  </a:lnTo>
                  <a:lnTo>
                    <a:pt x="656412" y="596"/>
                  </a:lnTo>
                  <a:lnTo>
                    <a:pt x="617816" y="14973"/>
                  </a:lnTo>
                  <a:lnTo>
                    <a:pt x="593077" y="45618"/>
                  </a:lnTo>
                  <a:lnTo>
                    <a:pt x="587146" y="76809"/>
                  </a:lnTo>
                  <a:lnTo>
                    <a:pt x="617156" y="76809"/>
                  </a:lnTo>
                  <a:lnTo>
                    <a:pt x="617524" y="69608"/>
                  </a:lnTo>
                  <a:lnTo>
                    <a:pt x="618655" y="62890"/>
                  </a:lnTo>
                  <a:lnTo>
                    <a:pt x="646137" y="30975"/>
                  </a:lnTo>
                  <a:lnTo>
                    <a:pt x="666496" y="27470"/>
                  </a:lnTo>
                  <a:lnTo>
                    <a:pt x="673379" y="27813"/>
                  </a:lnTo>
                  <a:lnTo>
                    <a:pt x="709739" y="48450"/>
                  </a:lnTo>
                  <a:lnTo>
                    <a:pt x="714146" y="55143"/>
                  </a:lnTo>
                  <a:lnTo>
                    <a:pt x="716356" y="63080"/>
                  </a:lnTo>
                  <a:lnTo>
                    <a:pt x="716356" y="80200"/>
                  </a:lnTo>
                  <a:lnTo>
                    <a:pt x="697026" y="118275"/>
                  </a:lnTo>
                  <a:lnTo>
                    <a:pt x="586130" y="241122"/>
                  </a:lnTo>
                  <a:lnTo>
                    <a:pt x="586130" y="264007"/>
                  </a:lnTo>
                  <a:lnTo>
                    <a:pt x="750430" y="264007"/>
                  </a:lnTo>
                  <a:lnTo>
                    <a:pt x="750430" y="236029"/>
                  </a:lnTo>
                  <a:close/>
                </a:path>
                <a:path w="967740" h="264159">
                  <a:moveTo>
                    <a:pt x="967270" y="236029"/>
                  </a:moveTo>
                  <a:lnTo>
                    <a:pt x="846201" y="236029"/>
                  </a:lnTo>
                  <a:lnTo>
                    <a:pt x="846201" y="233997"/>
                  </a:lnTo>
                  <a:lnTo>
                    <a:pt x="904697" y="171424"/>
                  </a:lnTo>
                  <a:lnTo>
                    <a:pt x="915276" y="159867"/>
                  </a:lnTo>
                  <a:lnTo>
                    <a:pt x="945553" y="122542"/>
                  </a:lnTo>
                  <a:lnTo>
                    <a:pt x="961390" y="86448"/>
                  </a:lnTo>
                  <a:lnTo>
                    <a:pt x="962698" y="72237"/>
                  </a:lnTo>
                  <a:lnTo>
                    <a:pt x="962063" y="62420"/>
                  </a:lnTo>
                  <a:lnTo>
                    <a:pt x="940689" y="21005"/>
                  </a:lnTo>
                  <a:lnTo>
                    <a:pt x="905941" y="2413"/>
                  </a:lnTo>
                  <a:lnTo>
                    <a:pt x="884351" y="0"/>
                  </a:lnTo>
                  <a:lnTo>
                    <a:pt x="873252" y="596"/>
                  </a:lnTo>
                  <a:lnTo>
                    <a:pt x="834656" y="14973"/>
                  </a:lnTo>
                  <a:lnTo>
                    <a:pt x="809917" y="45618"/>
                  </a:lnTo>
                  <a:lnTo>
                    <a:pt x="803973" y="76809"/>
                  </a:lnTo>
                  <a:lnTo>
                    <a:pt x="833996" y="76809"/>
                  </a:lnTo>
                  <a:lnTo>
                    <a:pt x="834364" y="69608"/>
                  </a:lnTo>
                  <a:lnTo>
                    <a:pt x="835482" y="62890"/>
                  </a:lnTo>
                  <a:lnTo>
                    <a:pt x="862977" y="30975"/>
                  </a:lnTo>
                  <a:lnTo>
                    <a:pt x="883335" y="27470"/>
                  </a:lnTo>
                  <a:lnTo>
                    <a:pt x="890219" y="27813"/>
                  </a:lnTo>
                  <a:lnTo>
                    <a:pt x="926579" y="48450"/>
                  </a:lnTo>
                  <a:lnTo>
                    <a:pt x="930986" y="55143"/>
                  </a:lnTo>
                  <a:lnTo>
                    <a:pt x="933196" y="63080"/>
                  </a:lnTo>
                  <a:lnTo>
                    <a:pt x="933196" y="80200"/>
                  </a:lnTo>
                  <a:lnTo>
                    <a:pt x="913853" y="118275"/>
                  </a:lnTo>
                  <a:lnTo>
                    <a:pt x="802957" y="241122"/>
                  </a:lnTo>
                  <a:lnTo>
                    <a:pt x="802957" y="264007"/>
                  </a:lnTo>
                  <a:lnTo>
                    <a:pt x="967270" y="264007"/>
                  </a:lnTo>
                  <a:lnTo>
                    <a:pt x="967270" y="236029"/>
                  </a:lnTo>
                  <a:close/>
                </a:path>
              </a:pathLst>
            </a:custGeom>
            <a:solidFill>
              <a:srgbClr val="8B8C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35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6555584" y="483161"/>
              <a:ext cx="1432921" cy="624654"/>
            </a:xfrm>
            <a:prstGeom prst="rect">
              <a:avLst/>
            </a:prstGeom>
          </p:spPr>
        </p:pic>
        <p:sp>
          <p:nvSpPr>
            <p:cNvPr id="76" name="object 360"/>
            <p:cNvSpPr/>
            <p:nvPr/>
          </p:nvSpPr>
          <p:spPr>
            <a:xfrm>
              <a:off x="17707662" y="512165"/>
              <a:ext cx="917550" cy="264160"/>
            </a:xfrm>
            <a:custGeom>
              <a:avLst/>
              <a:gdLst/>
              <a:ahLst/>
              <a:cxnLst/>
              <a:rect l="l" t="t" r="r" b="b"/>
              <a:pathLst>
                <a:path w="917575" h="264159">
                  <a:moveTo>
                    <a:pt x="113944" y="119799"/>
                  </a:moveTo>
                  <a:lnTo>
                    <a:pt x="0" y="119799"/>
                  </a:lnTo>
                  <a:lnTo>
                    <a:pt x="0" y="147777"/>
                  </a:lnTo>
                  <a:lnTo>
                    <a:pt x="113944" y="147777"/>
                  </a:lnTo>
                  <a:lnTo>
                    <a:pt x="113944" y="119799"/>
                  </a:lnTo>
                  <a:close/>
                </a:path>
                <a:path w="917575" h="264159">
                  <a:moveTo>
                    <a:pt x="318325" y="236029"/>
                  </a:moveTo>
                  <a:lnTo>
                    <a:pt x="197243" y="236029"/>
                  </a:lnTo>
                  <a:lnTo>
                    <a:pt x="197243" y="233997"/>
                  </a:lnTo>
                  <a:lnTo>
                    <a:pt x="255752" y="171424"/>
                  </a:lnTo>
                  <a:lnTo>
                    <a:pt x="266331" y="159867"/>
                  </a:lnTo>
                  <a:lnTo>
                    <a:pt x="296608" y="122542"/>
                  </a:lnTo>
                  <a:lnTo>
                    <a:pt x="312432" y="86448"/>
                  </a:lnTo>
                  <a:lnTo>
                    <a:pt x="313740" y="72237"/>
                  </a:lnTo>
                  <a:lnTo>
                    <a:pt x="313118" y="62420"/>
                  </a:lnTo>
                  <a:lnTo>
                    <a:pt x="291744" y="21005"/>
                  </a:lnTo>
                  <a:lnTo>
                    <a:pt x="256984" y="2413"/>
                  </a:lnTo>
                  <a:lnTo>
                    <a:pt x="235407" y="0"/>
                  </a:lnTo>
                  <a:lnTo>
                    <a:pt x="224294" y="596"/>
                  </a:lnTo>
                  <a:lnTo>
                    <a:pt x="185712" y="14973"/>
                  </a:lnTo>
                  <a:lnTo>
                    <a:pt x="160959" y="45618"/>
                  </a:lnTo>
                  <a:lnTo>
                    <a:pt x="155028" y="76809"/>
                  </a:lnTo>
                  <a:lnTo>
                    <a:pt x="185039" y="76809"/>
                  </a:lnTo>
                  <a:lnTo>
                    <a:pt x="185420" y="69608"/>
                  </a:lnTo>
                  <a:lnTo>
                    <a:pt x="186537" y="62890"/>
                  </a:lnTo>
                  <a:lnTo>
                    <a:pt x="214020" y="30975"/>
                  </a:lnTo>
                  <a:lnTo>
                    <a:pt x="234378" y="27470"/>
                  </a:lnTo>
                  <a:lnTo>
                    <a:pt x="241261" y="27813"/>
                  </a:lnTo>
                  <a:lnTo>
                    <a:pt x="277622" y="48450"/>
                  </a:lnTo>
                  <a:lnTo>
                    <a:pt x="282028" y="55143"/>
                  </a:lnTo>
                  <a:lnTo>
                    <a:pt x="284238" y="63080"/>
                  </a:lnTo>
                  <a:lnTo>
                    <a:pt x="284238" y="80200"/>
                  </a:lnTo>
                  <a:lnTo>
                    <a:pt x="264909" y="118275"/>
                  </a:lnTo>
                  <a:lnTo>
                    <a:pt x="154012" y="241122"/>
                  </a:lnTo>
                  <a:lnTo>
                    <a:pt x="154012" y="264007"/>
                  </a:lnTo>
                  <a:lnTo>
                    <a:pt x="318325" y="264007"/>
                  </a:lnTo>
                  <a:lnTo>
                    <a:pt x="318325" y="236029"/>
                  </a:lnTo>
                  <a:close/>
                </a:path>
                <a:path w="917575" h="264159">
                  <a:moveTo>
                    <a:pt x="535165" y="236029"/>
                  </a:moveTo>
                  <a:lnTo>
                    <a:pt x="414096" y="236029"/>
                  </a:lnTo>
                  <a:lnTo>
                    <a:pt x="414096" y="233997"/>
                  </a:lnTo>
                  <a:lnTo>
                    <a:pt x="472592" y="171424"/>
                  </a:lnTo>
                  <a:lnTo>
                    <a:pt x="483171" y="159867"/>
                  </a:lnTo>
                  <a:lnTo>
                    <a:pt x="513448" y="122542"/>
                  </a:lnTo>
                  <a:lnTo>
                    <a:pt x="529285" y="86448"/>
                  </a:lnTo>
                  <a:lnTo>
                    <a:pt x="530593" y="72237"/>
                  </a:lnTo>
                  <a:lnTo>
                    <a:pt x="529958" y="62420"/>
                  </a:lnTo>
                  <a:lnTo>
                    <a:pt x="508584" y="21005"/>
                  </a:lnTo>
                  <a:lnTo>
                    <a:pt x="473837" y="2413"/>
                  </a:lnTo>
                  <a:lnTo>
                    <a:pt x="452247" y="0"/>
                  </a:lnTo>
                  <a:lnTo>
                    <a:pt x="441147" y="596"/>
                  </a:lnTo>
                  <a:lnTo>
                    <a:pt x="402551" y="14973"/>
                  </a:lnTo>
                  <a:lnTo>
                    <a:pt x="377812" y="45618"/>
                  </a:lnTo>
                  <a:lnTo>
                    <a:pt x="371868" y="76809"/>
                  </a:lnTo>
                  <a:lnTo>
                    <a:pt x="401891" y="76809"/>
                  </a:lnTo>
                  <a:lnTo>
                    <a:pt x="402259" y="69608"/>
                  </a:lnTo>
                  <a:lnTo>
                    <a:pt x="403377" y="62890"/>
                  </a:lnTo>
                  <a:lnTo>
                    <a:pt x="430860" y="30975"/>
                  </a:lnTo>
                  <a:lnTo>
                    <a:pt x="451231" y="27470"/>
                  </a:lnTo>
                  <a:lnTo>
                    <a:pt x="458114" y="27813"/>
                  </a:lnTo>
                  <a:lnTo>
                    <a:pt x="494474" y="48450"/>
                  </a:lnTo>
                  <a:lnTo>
                    <a:pt x="498881" y="55143"/>
                  </a:lnTo>
                  <a:lnTo>
                    <a:pt x="501078" y="63080"/>
                  </a:lnTo>
                  <a:lnTo>
                    <a:pt x="501078" y="80200"/>
                  </a:lnTo>
                  <a:lnTo>
                    <a:pt x="481749" y="118275"/>
                  </a:lnTo>
                  <a:lnTo>
                    <a:pt x="370852" y="241122"/>
                  </a:lnTo>
                  <a:lnTo>
                    <a:pt x="370852" y="264007"/>
                  </a:lnTo>
                  <a:lnTo>
                    <a:pt x="535165" y="264007"/>
                  </a:lnTo>
                  <a:lnTo>
                    <a:pt x="535165" y="236029"/>
                  </a:lnTo>
                  <a:close/>
                </a:path>
                <a:path w="917575" h="264159">
                  <a:moveTo>
                    <a:pt x="752005" y="236029"/>
                  </a:moveTo>
                  <a:lnTo>
                    <a:pt x="630923" y="236029"/>
                  </a:lnTo>
                  <a:lnTo>
                    <a:pt x="630923" y="233997"/>
                  </a:lnTo>
                  <a:lnTo>
                    <a:pt x="689432" y="171424"/>
                  </a:lnTo>
                  <a:lnTo>
                    <a:pt x="700011" y="159867"/>
                  </a:lnTo>
                  <a:lnTo>
                    <a:pt x="730288" y="122542"/>
                  </a:lnTo>
                  <a:lnTo>
                    <a:pt x="746112" y="86448"/>
                  </a:lnTo>
                  <a:lnTo>
                    <a:pt x="747420" y="72237"/>
                  </a:lnTo>
                  <a:lnTo>
                    <a:pt x="746798" y="62420"/>
                  </a:lnTo>
                  <a:lnTo>
                    <a:pt x="725424" y="21005"/>
                  </a:lnTo>
                  <a:lnTo>
                    <a:pt x="690664" y="2413"/>
                  </a:lnTo>
                  <a:lnTo>
                    <a:pt x="669086" y="0"/>
                  </a:lnTo>
                  <a:lnTo>
                    <a:pt x="657974" y="596"/>
                  </a:lnTo>
                  <a:lnTo>
                    <a:pt x="619391" y="14973"/>
                  </a:lnTo>
                  <a:lnTo>
                    <a:pt x="594639" y="45618"/>
                  </a:lnTo>
                  <a:lnTo>
                    <a:pt x="588708" y="76809"/>
                  </a:lnTo>
                  <a:lnTo>
                    <a:pt x="618718" y="76809"/>
                  </a:lnTo>
                  <a:lnTo>
                    <a:pt x="619086" y="69608"/>
                  </a:lnTo>
                  <a:lnTo>
                    <a:pt x="620217" y="62890"/>
                  </a:lnTo>
                  <a:lnTo>
                    <a:pt x="647700" y="30975"/>
                  </a:lnTo>
                  <a:lnTo>
                    <a:pt x="668058" y="27470"/>
                  </a:lnTo>
                  <a:lnTo>
                    <a:pt x="674941" y="27813"/>
                  </a:lnTo>
                  <a:lnTo>
                    <a:pt x="711301" y="48450"/>
                  </a:lnTo>
                  <a:lnTo>
                    <a:pt x="715708" y="55143"/>
                  </a:lnTo>
                  <a:lnTo>
                    <a:pt x="717918" y="63080"/>
                  </a:lnTo>
                  <a:lnTo>
                    <a:pt x="717918" y="80200"/>
                  </a:lnTo>
                  <a:lnTo>
                    <a:pt x="698588" y="118275"/>
                  </a:lnTo>
                  <a:lnTo>
                    <a:pt x="587692" y="241122"/>
                  </a:lnTo>
                  <a:lnTo>
                    <a:pt x="587692" y="264007"/>
                  </a:lnTo>
                  <a:lnTo>
                    <a:pt x="752005" y="264007"/>
                  </a:lnTo>
                  <a:lnTo>
                    <a:pt x="752005" y="236029"/>
                  </a:lnTo>
                  <a:close/>
                </a:path>
                <a:path w="917575" h="264159">
                  <a:moveTo>
                    <a:pt x="916952" y="119799"/>
                  </a:moveTo>
                  <a:lnTo>
                    <a:pt x="802995" y="119799"/>
                  </a:lnTo>
                  <a:lnTo>
                    <a:pt x="802995" y="147777"/>
                  </a:lnTo>
                  <a:lnTo>
                    <a:pt x="916952" y="147777"/>
                  </a:lnTo>
                  <a:lnTo>
                    <a:pt x="916952" y="119799"/>
                  </a:lnTo>
                  <a:close/>
                </a:path>
              </a:pathLst>
            </a:custGeom>
            <a:solidFill>
              <a:srgbClr val="8B8C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7" name="object 3"/>
          <p:cNvSpPr txBox="1"/>
          <p:nvPr/>
        </p:nvSpPr>
        <p:spPr>
          <a:xfrm>
            <a:off x="1748155" y="535557"/>
            <a:ext cx="5154295" cy="53149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 marR="5080">
              <a:lnSpc>
                <a:spcPts val="1789"/>
              </a:lnSpc>
              <a:spcBef>
                <a:spcPts val="495"/>
              </a:spcBef>
            </a:pPr>
            <a:r>
              <a:rPr sz="1800" dirty="0">
                <a:solidFill>
                  <a:srgbClr val="8A8C8E"/>
                </a:solidFill>
                <a:latin typeface="Calibri"/>
                <a:cs typeface="Calibri"/>
              </a:rPr>
              <a:t>УПРАВЛЕНИЕ</a:t>
            </a:r>
            <a:r>
              <a:rPr sz="1800" spc="35" dirty="0">
                <a:solidFill>
                  <a:srgbClr val="8A8C8E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8A8C8E"/>
                </a:solidFill>
                <a:latin typeface="Calibri"/>
                <a:cs typeface="Calibri"/>
              </a:rPr>
              <a:t>ФЕДЕРАЛЬНОЙ</a:t>
            </a:r>
            <a:r>
              <a:rPr sz="1800" spc="490" dirty="0">
                <a:solidFill>
                  <a:srgbClr val="8A8C8E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8A8C8E"/>
                </a:solidFill>
                <a:latin typeface="Calibri"/>
                <a:cs typeface="Calibri"/>
              </a:rPr>
              <a:t>НАЛОГОВОЙ</a:t>
            </a:r>
            <a:r>
              <a:rPr sz="1800" spc="40" dirty="0">
                <a:solidFill>
                  <a:srgbClr val="8A8C8E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8A8C8E"/>
                </a:solidFill>
                <a:latin typeface="Calibri"/>
                <a:cs typeface="Calibri"/>
              </a:rPr>
              <a:t>СЛУЖБЫ </a:t>
            </a:r>
            <a:r>
              <a:rPr sz="1800">
                <a:solidFill>
                  <a:srgbClr val="8A8C8E"/>
                </a:solidFill>
                <a:latin typeface="Calibri"/>
                <a:cs typeface="Calibri"/>
              </a:rPr>
              <a:t>ПО</a:t>
            </a:r>
            <a:r>
              <a:rPr sz="1800" spc="50">
                <a:solidFill>
                  <a:srgbClr val="8A8C8E"/>
                </a:solidFill>
                <a:latin typeface="Calibri"/>
                <a:cs typeface="Calibri"/>
              </a:rPr>
              <a:t> </a:t>
            </a:r>
            <a:r>
              <a:rPr lang="ru-RU" sz="1800" smtClean="0">
                <a:solidFill>
                  <a:srgbClr val="8A8C8E"/>
                </a:solidFill>
                <a:latin typeface="Calibri"/>
                <a:cs typeface="Calibri"/>
              </a:rPr>
              <a:t>ЛЕНИНГРАДСКОЙ </a:t>
            </a:r>
            <a:r>
              <a:rPr lang="ru-RU" sz="1800" dirty="0" smtClean="0">
                <a:solidFill>
                  <a:srgbClr val="8A8C8E"/>
                </a:solidFill>
                <a:latin typeface="Calibri"/>
                <a:cs typeface="Calibri"/>
              </a:rPr>
              <a:t>ОБЛАСТИ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78" name="Graphic 31">
            <a:extLst>
              <a:ext uri="{FF2B5EF4-FFF2-40B4-BE49-F238E27FC236}">
                <a16:creationId xmlns:lc="http://schemas.openxmlformats.org/drawingml/2006/lockedCanvas" xmlns:a16="http://schemas.microsoft.com/office/drawing/2014/main" xmlns="" id="{EC79EABB-3045-DC2E-AAA5-FBDF9E7575A9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print">
            <a:extLst>
              <a:ext uri="{96DAC541-7B7A-43D3-8B79-37D633B846F1}">
                <asvg:svgBlip xmlns:lc="http://schemas.openxmlformats.org/drawingml/2006/lockedCanvas" xmlns:asvg="http://schemas.microsoft.com/office/drawing/2016/SVG/main" xmlns="" r:embed="rId16"/>
              </a:ext>
            </a:extLst>
          </a:blip>
          <a:srcRect b="35342"/>
          <a:stretch/>
        </p:blipFill>
        <p:spPr>
          <a:xfrm>
            <a:off x="196850" y="393446"/>
            <a:ext cx="1802216" cy="990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0633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816</TotalTime>
  <Words>95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20251126_Листовка ККТ.cdr</dc:title>
  <dc:creator>Цыбиков Чингиз Григорьевич</dc:creator>
  <cp:lastModifiedBy>4700-00-779</cp:lastModifiedBy>
  <cp:revision>38</cp:revision>
  <dcterms:created xsi:type="dcterms:W3CDTF">2025-12-03T11:28:02Z</dcterms:created>
  <dcterms:modified xsi:type="dcterms:W3CDTF">2026-02-17T07:33:35Z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2025-11-26T00:00:00Z</vt:filetime>
  </property>
  <property fmtid="{D5CDD505-2E9C-101B-9397-08002B2CF9AE}" pid="3" name="Creator">
    <vt:lpwstr>CorelDRAW 2022</vt:lpwstr>
  </property>
  <property fmtid="{D5CDD505-2E9C-101B-9397-08002B2CF9AE}" pid="4" name="LastSaved">
    <vt:filetime>2025-12-03T00:00:00Z</vt:filetime>
  </property>
  <property fmtid="{D5CDD505-2E9C-101B-9397-08002B2CF9AE}" pid="5" name="Producer">
    <vt:lpwstr>Corel PDF Engine Version 24.0.0.301</vt:lpwstr>
  </property>
</Properties>
</file>